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1"/>
  </p:notesMasterIdLst>
  <p:sldIdLst>
    <p:sldId id="256" r:id="rId2"/>
    <p:sldId id="275" r:id="rId3"/>
    <p:sldId id="276" r:id="rId4"/>
    <p:sldId id="282" r:id="rId5"/>
    <p:sldId id="283" r:id="rId6"/>
    <p:sldId id="284" r:id="rId7"/>
    <p:sldId id="285" r:id="rId8"/>
    <p:sldId id="286" r:id="rId9"/>
    <p:sldId id="287" r:id="rId10"/>
    <p:sldId id="289" r:id="rId11"/>
    <p:sldId id="294" r:id="rId12"/>
    <p:sldId id="295" r:id="rId13"/>
    <p:sldId id="296" r:id="rId14"/>
    <p:sldId id="297" r:id="rId15"/>
    <p:sldId id="298" r:id="rId16"/>
    <p:sldId id="293" r:id="rId17"/>
    <p:sldId id="299" r:id="rId18"/>
    <p:sldId id="266" r:id="rId19"/>
    <p:sldId id="267" r:id="rId20"/>
    <p:sldId id="268" r:id="rId21"/>
    <p:sldId id="269" r:id="rId22"/>
    <p:sldId id="292" r:id="rId23"/>
    <p:sldId id="270" r:id="rId24"/>
    <p:sldId id="274" r:id="rId25"/>
    <p:sldId id="290" r:id="rId26"/>
    <p:sldId id="272" r:id="rId27"/>
    <p:sldId id="273" r:id="rId28"/>
    <p:sldId id="300" r:id="rId29"/>
    <p:sldId id="271" r:id="rId30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7"/>
    <p:restoredTop sz="93710"/>
  </p:normalViewPr>
  <p:slideViewPr>
    <p:cSldViewPr snapToGrid="0" snapToObjects="1">
      <p:cViewPr varScale="1">
        <p:scale>
          <a:sx n="129" d="100"/>
          <a:sy n="129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6/4/17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022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72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6/4/17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5.jpg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jpg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43346"/>
            <a:ext cx="6858000" cy="191192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Full </a:t>
            </a:r>
            <a:r>
              <a:rPr lang="en-US" b="1" dirty="0">
                <a:solidFill>
                  <a:srgbClr val="FFC000"/>
                </a:solidFill>
              </a:rPr>
              <a:t>Service Indie </a:t>
            </a:r>
            <a:r>
              <a:rPr lang="en-US" b="1" dirty="0" smtClean="0">
                <a:solidFill>
                  <a:srgbClr val="FFC000"/>
                </a:solidFill>
              </a:rPr>
              <a:t>Publishing for Open </a:t>
            </a:r>
            <a:r>
              <a:rPr lang="en-US" b="1" dirty="0">
                <a:solidFill>
                  <a:srgbClr val="FFC000"/>
                </a:solidFill>
              </a:rPr>
              <a:t>Tools and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21527"/>
            <a:ext cx="6858000" cy="1537921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www.slideshare.net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/csev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2"/>
          <a:stretch/>
        </p:blipFill>
        <p:spPr>
          <a:xfrm>
            <a:off x="5667306" y="10"/>
            <a:ext cx="3476693" cy="5143490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471949"/>
            <a:ext cx="4939869" cy="1257452"/>
          </a:xfrm>
        </p:spPr>
        <p:txBody>
          <a:bodyPr>
            <a:normAutofit/>
          </a:bodyPr>
          <a:lstStyle/>
          <a:p>
            <a:r>
              <a:rPr lang="en-US" sz="6000" dirty="0"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7" y="1828800"/>
            <a:ext cx="4939867" cy="2839064"/>
          </a:xfrm>
        </p:spPr>
        <p:txBody>
          <a:bodyPr>
            <a:normAutofit/>
          </a:bodyPr>
          <a:lstStyle/>
          <a:p>
            <a:r>
              <a:rPr lang="en-US" sz="3200" dirty="0"/>
              <a:t>Empower Indie publishers</a:t>
            </a:r>
          </a:p>
          <a:p>
            <a:r>
              <a:rPr lang="en-US" sz="3200" dirty="0"/>
              <a:t>Democratize MOOCs</a:t>
            </a:r>
          </a:p>
          <a:p>
            <a:r>
              <a:rPr lang="en-US" sz="3200" dirty="0"/>
              <a:t>Democratize LORs</a:t>
            </a:r>
          </a:p>
          <a:p>
            <a:r>
              <a:rPr lang="en-US" sz="3200" dirty="0"/>
              <a:t>Disaggregate LMS</a:t>
            </a:r>
          </a:p>
        </p:txBody>
      </p:sp>
    </p:spTree>
    <p:extLst>
      <p:ext uri="{BB962C8B-B14F-4D97-AF65-F5344CB8AC3E}">
        <p14:creationId xmlns:p14="http://schemas.microsoft.com/office/powerpoint/2010/main" val="116567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16" y="466374"/>
            <a:ext cx="6013076" cy="43962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81265" y="2271820"/>
            <a:ext cx="806824" cy="32497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143501" y="837469"/>
            <a:ext cx="403412" cy="10197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430735" y="466374"/>
            <a:ext cx="2329962" cy="2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95694"/>
            <a:ext cx="6858000" cy="278675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2776447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299641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Book</a:t>
            </a:r>
          </a:p>
          <a:p>
            <a:r>
              <a:rPr lang="en-US" sz="2800" dirty="0" smtClean="0"/>
              <a:t>Automatic Homework Grading Software</a:t>
            </a:r>
          </a:p>
          <a:p>
            <a:r>
              <a:rPr lang="en-US" sz="2800" dirty="0" smtClean="0"/>
              <a:t>Learning Management System Integration</a:t>
            </a:r>
          </a:p>
          <a:p>
            <a:r>
              <a:rPr lang="en-US" sz="2800" dirty="0" smtClean="0"/>
              <a:t>Instructor Materials</a:t>
            </a:r>
          </a:p>
          <a:p>
            <a:pPr lvl="1"/>
            <a:r>
              <a:rPr lang="en-US" sz="2800" dirty="0" smtClean="0"/>
              <a:t>Slides / Solutions Manual / Exams / Course Copy</a:t>
            </a:r>
          </a:p>
          <a:p>
            <a:r>
              <a:rPr lang="en-US" sz="2800" dirty="0" smtClean="0"/>
              <a:t>Instructor Training</a:t>
            </a:r>
          </a:p>
        </p:txBody>
      </p:sp>
    </p:spTree>
    <p:extLst>
      <p:ext uri="{BB962C8B-B14F-4D97-AF65-F5344CB8AC3E}">
        <p14:creationId xmlns:p14="http://schemas.microsoft.com/office/powerpoint/2010/main" val="1050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4425" y="1918475"/>
            <a:ext cx="2849370" cy="117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3302" y="349463"/>
            <a:ext cx="1416093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6795" y="4188436"/>
            <a:ext cx="262039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22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1510" y="246207"/>
            <a:ext cx="298068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38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5515" y="4188436"/>
            <a:ext cx="208486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679110" y="938704"/>
            <a:ext cx="1532745" cy="97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2121349" y="1041960"/>
            <a:ext cx="2557761" cy="876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746994" y="3095720"/>
            <a:ext cx="1932116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679110" y="3095720"/>
            <a:ext cx="1738838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80" y="1588670"/>
            <a:ext cx="1416137" cy="176136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19724" y="3405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$200</a:t>
            </a:r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858268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07324" y="429940"/>
            <a:ext cx="2268755" cy="2308412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4" y="429939"/>
            <a:ext cx="2268755" cy="2363286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1378324" y="418734"/>
            <a:ext cx="2238375" cy="230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108" y="2346145"/>
            <a:ext cx="2090211" cy="2599766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86" y="2847890"/>
            <a:ext cx="676275" cy="92392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94" y="2876053"/>
            <a:ext cx="969029" cy="969029"/>
          </a:xfrm>
          <a:prstGeom prst="rect">
            <a:avLst/>
          </a:prstGeom>
        </p:spPr>
      </p:pic>
      <p:pic>
        <p:nvPicPr>
          <p:cNvPr id="12" name="Picture 11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45" y="2346145"/>
            <a:ext cx="1790833" cy="25997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2495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4" y="0"/>
            <a:ext cx="7264862" cy="4576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34" y="4461164"/>
            <a:ext cx="766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www.py4e.com (a.k.a. </a:t>
            </a:r>
            <a:r>
              <a:rPr lang="en-US" sz="2800" dirty="0" err="1" smtClean="0">
                <a:solidFill>
                  <a:srgbClr val="FFFF00"/>
                </a:solidFill>
              </a:rPr>
              <a:t>www.masteringpython.com</a:t>
            </a:r>
            <a:r>
              <a:rPr lang="en-US" sz="2800" dirty="0" smtClean="0">
                <a:solidFill>
                  <a:srgbClr val="FFFF00"/>
                </a:solidFill>
              </a:rPr>
              <a:t>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12847"/>
          </a:xfrm>
        </p:spPr>
        <p:txBody>
          <a:bodyPr/>
          <a:lstStyle/>
          <a:p>
            <a:r>
              <a:rPr lang="en-US" dirty="0" smtClean="0"/>
              <a:t>The World's Simplest LMS/LOR/MOOC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08219" y="4538889"/>
            <a:ext cx="586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>
                <a:solidFill>
                  <a:srgbClr val="FFFF00"/>
                </a:solidFill>
              </a:rPr>
              <a:t>://</a:t>
            </a:r>
            <a:r>
              <a:rPr lang="en-US" sz="2400" dirty="0" err="1" smtClean="0">
                <a:solidFill>
                  <a:srgbClr val="FFFF00"/>
                </a:solidFill>
              </a:rPr>
              <a:t>github.com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tsugiproject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koseu-php</a:t>
            </a:r>
            <a:endParaRPr lang="en-US" sz="24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739" y="1076779"/>
            <a:ext cx="7766870" cy="34163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$ composer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require --dev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/lib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koseu.php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&lt;?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php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define('COOKIE_SESSION', true);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require_once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"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config.php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";</a:t>
            </a:r>
          </a:p>
          <a:p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// Pull in the 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LMS (/lessons, /map, /badges 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...)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$launch = \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\Core\LTIX::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session_start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$app = new \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\Core\Application($launch);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$app-&gt;run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5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2400" b="1" smtClean="0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TL;DR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Put Indie OER book publishers on an equal footing </a:t>
            </a:r>
          </a:p>
          <a:p>
            <a:r>
              <a:rPr lang="en-US" sz="2800" dirty="0" smtClean="0"/>
              <a:t>Democratize MOOCs</a:t>
            </a:r>
          </a:p>
          <a:p>
            <a:r>
              <a:rPr lang="en-US" sz="2800" dirty="0" smtClean="0"/>
              <a:t>Democratize Learning Object Repositories</a:t>
            </a:r>
          </a:p>
          <a:p>
            <a:r>
              <a:rPr lang="en-US" sz="2800" dirty="0" smtClean="0"/>
              <a:t>Enable the dis-aggregation of LMS systems (a.k.a. NGDLE)</a:t>
            </a:r>
          </a:p>
          <a:p>
            <a:endParaRPr lang="en-US" sz="2800" dirty="0" smtClean="0"/>
          </a:p>
          <a:p>
            <a:r>
              <a:rPr lang="en-US" sz="2800" dirty="0" smtClean="0"/>
              <a:t>I like building open source software for teachers</a:t>
            </a:r>
          </a:p>
        </p:txBody>
      </p:sp>
    </p:spTree>
    <p:extLst>
      <p:ext uri="{BB962C8B-B14F-4D97-AF65-F5344CB8AC3E}">
        <p14:creationId xmlns:p14="http://schemas.microsoft.com/office/powerpoint/2010/main" val="1780754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3139" y="2107872"/>
            <a:ext cx="648529" cy="849796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6"/>
            <a:ext cx="2565879" cy="1241392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py4e.com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App Store (</a:t>
            </a:r>
            <a:r>
              <a:rPr lang="en-US" sz="2000" b="1" dirty="0"/>
              <a:t>次)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113038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3K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ITunes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GooglePlay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" idx="2"/>
            <a:endCxn id="26" idx="2"/>
          </p:cNvCxnSpPr>
          <p:nvPr/>
        </p:nvCxnSpPr>
        <p:spPr>
          <a:xfrm>
            <a:off x="657404" y="2957668"/>
            <a:ext cx="1058875" cy="705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801728" y="2511161"/>
            <a:ext cx="606554" cy="21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3055535" y="2492342"/>
            <a:ext cx="583557" cy="18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236227" y="3706417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UM/Canvas</a:t>
            </a:r>
            <a:endParaRPr lang="en-US" sz="24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6204971" y="2492342"/>
            <a:ext cx="1031256" cy="151085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6204971" y="2492342"/>
            <a:ext cx="1031257" cy="91747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6204971" y="2277109"/>
            <a:ext cx="1325970" cy="21523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6204971" y="841143"/>
            <a:ext cx="1170676" cy="16511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5180560" y="3391521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95424" y="605709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8658245" y="3742547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/>
              <a:t>300</a:t>
            </a:r>
            <a:endParaRPr lang="en-US" sz="1013" dirty="0"/>
          </a:p>
        </p:txBody>
      </p:sp>
      <p:sp>
        <p:nvSpPr>
          <p:cNvPr id="42" name="Shape 41"/>
          <p:cNvSpPr/>
          <p:nvPr/>
        </p:nvSpPr>
        <p:spPr>
          <a:xfrm>
            <a:off x="5858707" y="2091765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027356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1.2M</a:t>
            </a:r>
            <a:endParaRPr lang="en-US" sz="1013" dirty="0"/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10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47312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(time permitting)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69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67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0"/>
            <a:ext cx="7496476" cy="490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93" y="2612437"/>
            <a:ext cx="1270000" cy="177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0147" y="4711252"/>
            <a:ext cx="3553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Carl </a:t>
            </a:r>
            <a:r>
              <a:rPr lang="en-US" dirty="0" err="1" smtClean="0">
                <a:solidFill>
                  <a:srgbClr val="FFFF00"/>
                </a:solidFill>
              </a:rPr>
              <a:t>LeBlond</a:t>
            </a:r>
            <a:r>
              <a:rPr lang="en-US" dirty="0" smtClean="0">
                <a:solidFill>
                  <a:srgbClr val="FFFF00"/>
                </a:solidFill>
              </a:rPr>
              <a:t>, Indiana University of Pennsylvania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0"/>
            <a:ext cx="8165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4292" y="3923747"/>
            <a:ext cx="5401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www.masteringphysics.com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www.masteringpython.com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1" y="834272"/>
            <a:ext cx="3892549" cy="290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63" y="834272"/>
            <a:ext cx="3704646" cy="28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8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91" y="297873"/>
            <a:ext cx="4631936" cy="3472247"/>
          </a:xfrm>
          <a:prstGeom prst="rect">
            <a:avLst/>
          </a:prstGeom>
        </p:spPr>
      </p:pic>
      <p:pic>
        <p:nvPicPr>
          <p:cNvPr id="6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1" y="665621"/>
            <a:ext cx="2653422" cy="276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4292" y="3923747"/>
            <a:ext cx="5401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www.masteringphysics.com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www.masteringpython.com</a:t>
            </a:r>
          </a:p>
        </p:txBody>
      </p:sp>
    </p:spTree>
    <p:extLst>
      <p:ext uri="{BB962C8B-B14F-4D97-AF65-F5344CB8AC3E}">
        <p14:creationId xmlns:p14="http://schemas.microsoft.com/office/powerpoint/2010/main" val="1956494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6" y="187037"/>
            <a:ext cx="3258039" cy="4222344"/>
          </a:xfrm>
          <a:prstGeom prst="rect">
            <a:avLst/>
          </a:prstGeom>
        </p:spPr>
      </p:pic>
      <p:pic>
        <p:nvPicPr>
          <p:cNvPr id="6" name="Picture 7" descr="ph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916825" y="545157"/>
            <a:ext cx="2831919" cy="211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5855" y="32090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IMS Learning Tools Interoperability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8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750575" y="143900"/>
            <a:ext cx="7971300" cy="876580"/>
          </a:xfrm>
          <a:prstGeom prst="rect">
            <a:avLst/>
          </a:prstGeom>
        </p:spPr>
        <p:txBody>
          <a:bodyPr vert="horz" lIns="91421" tIns="91421" rIns="91421" bIns="91421" rtlCol="0" anchor="b" anchorCtr="0">
            <a:noAutofit/>
          </a:bodyPr>
          <a:lstStyle/>
          <a:p>
            <a:pPr algn="l"/>
            <a:r>
              <a:rPr lang="en" dirty="0" smtClean="0"/>
              <a:t>Open </a:t>
            </a:r>
            <a:r>
              <a:rPr lang="en" dirty="0"/>
              <a:t>Educational Resources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45" y="1143310"/>
            <a:ext cx="1982322" cy="275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596" y="1558847"/>
            <a:ext cx="1332181" cy="192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566" y="1592046"/>
            <a:ext cx="1276871" cy="186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1586278"/>
            <a:ext cx="1276867" cy="187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41" y="4269412"/>
            <a:ext cx="1878024" cy="653226"/>
          </a:xfrm>
          <a:prstGeom prst="rect">
            <a:avLst/>
          </a:prstGeom>
        </p:spPr>
      </p:pic>
      <p:pic>
        <p:nvPicPr>
          <p:cNvPr id="3" name="Picture 2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98" y="1558847"/>
            <a:ext cx="1327977" cy="19278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3551448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32" y="0"/>
            <a:ext cx="65805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igan_Stadium_Sept_17,20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4" y="0"/>
            <a:ext cx="7710953" cy="51213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6802" y="4772916"/>
            <a:ext cx="3446777" cy="21358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https://</a:t>
            </a:r>
            <a:r>
              <a:rPr lang="en-US" sz="788" dirty="0" err="1">
                <a:solidFill>
                  <a:schemeClr val="bg1"/>
                </a:solidFill>
              </a:rPr>
              <a:t>commons.wikimedia.org</a:t>
            </a:r>
            <a:r>
              <a:rPr lang="en-US" sz="788" dirty="0">
                <a:solidFill>
                  <a:schemeClr val="bg1"/>
                </a:solidFill>
              </a:rPr>
              <a:t>/wiki/File:Michigan_Stadium_Sept_17,2011.jpg</a:t>
            </a:r>
          </a:p>
        </p:txBody>
      </p:sp>
    </p:spTree>
    <p:extLst>
      <p:ext uri="{BB962C8B-B14F-4D97-AF65-F5344CB8AC3E}">
        <p14:creationId xmlns:p14="http://schemas.microsoft.com/office/powerpoint/2010/main" val="48832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193964"/>
            <a:ext cx="6705599" cy="3912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1" y="4350328"/>
            <a:ext cx="8637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https://</a:t>
            </a:r>
            <a:r>
              <a:rPr lang="en-US" sz="3200" dirty="0" err="1">
                <a:solidFill>
                  <a:srgbClr val="FFFF00"/>
                </a:solidFill>
              </a:rPr>
              <a:t>www.youtube.com</a:t>
            </a:r>
            <a:r>
              <a:rPr lang="en-US" sz="3200" dirty="0">
                <a:solidFill>
                  <a:srgbClr val="FFFF00"/>
                </a:solidFill>
              </a:rPr>
              <a:t>/</a:t>
            </a:r>
            <a:r>
              <a:rPr lang="en-US" sz="3200" dirty="0" err="1">
                <a:solidFill>
                  <a:srgbClr val="FFFF00"/>
                </a:solidFill>
              </a:rPr>
              <a:t>watch?v</a:t>
            </a:r>
            <a:r>
              <a:rPr lang="en-US" sz="3200" dirty="0">
                <a:solidFill>
                  <a:srgbClr val="FFFF00"/>
                </a:solidFill>
              </a:rPr>
              <a:t>=ETGi75aE_OA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7" t="14054" r="28563" b="4533"/>
          <a:stretch/>
        </p:blipFill>
        <p:spPr>
          <a:xfrm>
            <a:off x="6248400" y="2150114"/>
            <a:ext cx="2646218" cy="219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7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2418</TotalTime>
  <Words>408</Words>
  <Application>Microsoft Macintosh PowerPoint</Application>
  <PresentationFormat>On-screen Show (16:9)</PresentationFormat>
  <Paragraphs>104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</vt:lpstr>
      <vt:lpstr>맑은 고딕</vt:lpstr>
      <vt:lpstr>Office Theme</vt:lpstr>
      <vt:lpstr>Full Service Indie Publishing for Open Tools and Content</vt:lpstr>
      <vt:lpstr>TL;DR</vt:lpstr>
      <vt:lpstr>PowerPoint Presentation</vt:lpstr>
      <vt:lpstr>PowerPoint Presentation</vt:lpstr>
      <vt:lpstr>PowerPoint Presentation</vt:lpstr>
      <vt:lpstr>Open Educational Resources</vt:lpstr>
      <vt:lpstr>PowerPoint Presentation</vt:lpstr>
      <vt:lpstr>PowerPoint Presentation</vt:lpstr>
      <vt:lpstr>PowerPoint Presentation</vt:lpstr>
      <vt:lpstr>TL;DR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The World's Simplest LMS/LOR/MOOC</vt:lpstr>
      <vt:lpstr>PowerPoint Presentation</vt:lpstr>
      <vt:lpstr>PowerPoint Presentation</vt:lpstr>
      <vt:lpstr>PowerPoint Presentation</vt:lpstr>
      <vt:lpstr>Topics</vt:lpstr>
      <vt:lpstr>PowerPoint Presentation</vt:lpstr>
      <vt:lpstr>Demo (time permitting)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86</cp:revision>
  <cp:lastPrinted>2017-02-22T21:44:30Z</cp:lastPrinted>
  <dcterms:created xsi:type="dcterms:W3CDTF">2017-01-26T19:03:28Z</dcterms:created>
  <dcterms:modified xsi:type="dcterms:W3CDTF">2017-06-04T12:32:58Z</dcterms:modified>
</cp:coreProperties>
</file>